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79" r:id="rId8"/>
    <p:sldId id="280" r:id="rId9"/>
    <p:sldId id="263" r:id="rId10"/>
    <p:sldId id="264" r:id="rId11"/>
    <p:sldId id="265" r:id="rId12"/>
    <p:sldId id="270" r:id="rId13"/>
    <p:sldId id="266" r:id="rId14"/>
    <p:sldId id="267" r:id="rId15"/>
    <p:sldId id="268" r:id="rId16"/>
    <p:sldId id="278" r:id="rId17"/>
    <p:sldId id="281" r:id="rId18"/>
    <p:sldId id="282" r:id="rId19"/>
    <p:sldId id="283" r:id="rId20"/>
    <p:sldId id="271" r:id="rId21"/>
    <p:sldId id="272" r:id="rId22"/>
    <p:sldId id="273" r:id="rId23"/>
    <p:sldId id="275" r:id="rId24"/>
    <p:sldId id="276" r:id="rId25"/>
    <p:sldId id="274" r:id="rId26"/>
    <p:sldId id="277" r:id="rId2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BD3388-B608-4025-8102-9A20344E577E}" type="doc">
      <dgm:prSet loTypeId="urn:microsoft.com/office/officeart/2005/8/layout/pyramid1" loCatId="pyramid" qsTypeId="urn:microsoft.com/office/officeart/2005/8/quickstyle/simple1" qsCatId="simple" csTypeId="urn:microsoft.com/office/officeart/2005/8/colors/colorful1" csCatId="colorful" phldr="1"/>
      <dgm:spPr/>
    </dgm:pt>
    <dgm:pt modelId="{0C8BDF88-3F6F-42D5-AA3C-7F89D87C341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GT" b="1" i="0" u="none" strike="noStrike" cap="none" normalizeH="0" baseline="0" dirty="0" smtClean="0">
              <a:ln/>
              <a:effectLst/>
              <a:latin typeface="Arial" charset="0"/>
            </a:rPr>
            <a:t>1 CONADUR (art. 5)</a:t>
          </a:r>
          <a:endParaRPr kumimoji="0" lang="en-US" b="1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52ABD14A-1866-4D03-AC6C-B05094810C9D}" type="parTrans" cxnId="{17D5E783-68B2-451E-A6AD-61851C5AD772}">
      <dgm:prSet/>
      <dgm:spPr/>
      <dgm:t>
        <a:bodyPr/>
        <a:lstStyle/>
        <a:p>
          <a:endParaRPr lang="es-ES"/>
        </a:p>
      </dgm:t>
    </dgm:pt>
    <dgm:pt modelId="{36502ED3-2E4D-42F2-B85B-CA20CFCDF1EC}" type="sibTrans" cxnId="{17D5E783-68B2-451E-A6AD-61851C5AD772}">
      <dgm:prSet/>
      <dgm:spPr/>
      <dgm:t>
        <a:bodyPr/>
        <a:lstStyle/>
        <a:p>
          <a:endParaRPr lang="es-ES"/>
        </a:p>
      </dgm:t>
    </dgm:pt>
    <dgm:pt modelId="{AE84802A-5A7D-4D5B-95C7-A965146B8AA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GT" b="1" i="0" u="none" strike="noStrike" cap="none" normalizeH="0" baseline="0" dirty="0" smtClean="0">
              <a:ln/>
              <a:effectLst/>
              <a:latin typeface="Arial" charset="0"/>
            </a:rPr>
            <a:t>8  COREDUR  (art. 7)</a:t>
          </a:r>
          <a:endParaRPr kumimoji="0" lang="en-US" b="1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EBC1AFE4-AB2F-4E8F-B3C9-E06892A9561C}" type="parTrans" cxnId="{7048833B-BB50-4DD9-8202-D6C412852C97}">
      <dgm:prSet/>
      <dgm:spPr/>
      <dgm:t>
        <a:bodyPr/>
        <a:lstStyle/>
        <a:p>
          <a:endParaRPr lang="es-ES"/>
        </a:p>
      </dgm:t>
    </dgm:pt>
    <dgm:pt modelId="{7480E91F-3EA7-4291-BDA9-A9FFF187194B}" type="sibTrans" cxnId="{7048833B-BB50-4DD9-8202-D6C412852C97}">
      <dgm:prSet/>
      <dgm:spPr/>
      <dgm:t>
        <a:bodyPr/>
        <a:lstStyle/>
        <a:p>
          <a:endParaRPr lang="es-ES"/>
        </a:p>
      </dgm:t>
    </dgm:pt>
    <dgm:pt modelId="{D02478E5-116A-4BD7-8B4C-4AED4C40377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GT" b="1" i="0" u="none" strike="noStrike" cap="none" normalizeH="0" baseline="0" dirty="0" smtClean="0">
              <a:ln/>
              <a:effectLst/>
              <a:latin typeface="Arial" charset="0"/>
            </a:rPr>
            <a:t>22 CODEDE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GT" b="1" i="0" u="none" strike="noStrike" cap="none" normalizeH="0" baseline="0" dirty="0" smtClean="0">
              <a:ln/>
              <a:effectLst/>
              <a:latin typeface="Arial" charset="0"/>
            </a:rPr>
            <a:t>(art. 9) </a:t>
          </a:r>
          <a:endParaRPr kumimoji="0" lang="en-US" b="1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68814D7A-4A17-4518-BB44-46929E1CDAC7}" type="parTrans" cxnId="{33FFDE43-0866-4772-A60C-165A384F73F6}">
      <dgm:prSet/>
      <dgm:spPr/>
      <dgm:t>
        <a:bodyPr/>
        <a:lstStyle/>
        <a:p>
          <a:endParaRPr lang="es-ES"/>
        </a:p>
      </dgm:t>
    </dgm:pt>
    <dgm:pt modelId="{07F15726-632F-4897-B7FE-132091F6B237}" type="sibTrans" cxnId="{33FFDE43-0866-4772-A60C-165A384F73F6}">
      <dgm:prSet/>
      <dgm:spPr/>
      <dgm:t>
        <a:bodyPr/>
        <a:lstStyle/>
        <a:p>
          <a:endParaRPr lang="es-ES"/>
        </a:p>
      </dgm:t>
    </dgm:pt>
    <dgm:pt modelId="{E365D451-BA87-46E2-9A8C-978161E6C49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GT" b="1" i="0" u="none" strike="noStrike" cap="none" normalizeH="0" baseline="0" dirty="0" smtClean="0">
              <a:ln/>
              <a:effectLst/>
              <a:latin typeface="Arial" charset="0"/>
            </a:rPr>
            <a:t>333 COMUDE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 smtClean="0">
              <a:ln/>
              <a:effectLst/>
              <a:latin typeface="Arial" charset="0"/>
            </a:rPr>
            <a:t>(art. 11)</a:t>
          </a:r>
        </a:p>
      </dgm:t>
    </dgm:pt>
    <dgm:pt modelId="{7CF300D2-17CF-4589-9BFD-BE51B18CF566}" type="parTrans" cxnId="{5ACA4DE0-6058-4717-B595-417FB0DB3887}">
      <dgm:prSet/>
      <dgm:spPr/>
      <dgm:t>
        <a:bodyPr/>
        <a:lstStyle/>
        <a:p>
          <a:endParaRPr lang="es-ES"/>
        </a:p>
      </dgm:t>
    </dgm:pt>
    <dgm:pt modelId="{BA553138-DE04-48B4-A594-D296C541C165}" type="sibTrans" cxnId="{5ACA4DE0-6058-4717-B595-417FB0DB3887}">
      <dgm:prSet/>
      <dgm:spPr/>
      <dgm:t>
        <a:bodyPr/>
        <a:lstStyle/>
        <a:p>
          <a:endParaRPr lang="es-ES"/>
        </a:p>
      </dgm:t>
    </dgm:pt>
    <dgm:pt modelId="{7563F713-B13D-417A-B1D9-D94710A414D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GT" b="1" i="0" u="none" strike="noStrike" cap="none" normalizeH="0" baseline="0" dirty="0" smtClean="0">
              <a:ln/>
              <a:effectLst/>
              <a:latin typeface="Arial" charset="0"/>
            </a:rPr>
            <a:t>Más de 10 mil COCODE de 1º. y 2º. Nivel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GT" b="1" i="0" u="none" strike="noStrike" cap="none" normalizeH="0" baseline="0" dirty="0" smtClean="0">
              <a:ln/>
              <a:effectLst/>
              <a:latin typeface="Arial" charset="0"/>
            </a:rPr>
            <a:t>(art. 13 y 15)</a:t>
          </a:r>
          <a:endParaRPr kumimoji="0" lang="en-US" b="1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C844A360-5B2D-41D3-9D5A-7CA9DCE9206F}" type="parTrans" cxnId="{D3625F2F-6F77-43C8-A289-6AEC645154BF}">
      <dgm:prSet/>
      <dgm:spPr/>
      <dgm:t>
        <a:bodyPr/>
        <a:lstStyle/>
        <a:p>
          <a:endParaRPr lang="es-ES"/>
        </a:p>
      </dgm:t>
    </dgm:pt>
    <dgm:pt modelId="{43394F66-EAA5-4575-900E-5CDF7B7D5C3D}" type="sibTrans" cxnId="{D3625F2F-6F77-43C8-A289-6AEC645154BF}">
      <dgm:prSet/>
      <dgm:spPr/>
      <dgm:t>
        <a:bodyPr/>
        <a:lstStyle/>
        <a:p>
          <a:endParaRPr lang="es-ES"/>
        </a:p>
      </dgm:t>
    </dgm:pt>
    <dgm:pt modelId="{9AE904AC-4F33-424E-B9FE-99B1A0B07F93}" type="pres">
      <dgm:prSet presAssocID="{BABD3388-B608-4025-8102-9A20344E577E}" presName="Name0" presStyleCnt="0">
        <dgm:presLayoutVars>
          <dgm:dir/>
          <dgm:animLvl val="lvl"/>
          <dgm:resizeHandles val="exact"/>
        </dgm:presLayoutVars>
      </dgm:prSet>
      <dgm:spPr/>
    </dgm:pt>
    <dgm:pt modelId="{FCFB585D-48D9-406D-8816-07C5D106707C}" type="pres">
      <dgm:prSet presAssocID="{0C8BDF88-3F6F-42D5-AA3C-7F89D87C3416}" presName="Name8" presStyleCnt="0"/>
      <dgm:spPr/>
    </dgm:pt>
    <dgm:pt modelId="{708B7644-B2EF-4C13-B027-653714AE09A1}" type="pres">
      <dgm:prSet presAssocID="{0C8BDF88-3F6F-42D5-AA3C-7F89D87C3416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060040-F92C-4B17-AFE7-47555C941C9F}" type="pres">
      <dgm:prSet presAssocID="{0C8BDF88-3F6F-42D5-AA3C-7F89D87C341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1A73940-30BA-4FC8-B26F-B8088B8C7AD0}" type="pres">
      <dgm:prSet presAssocID="{AE84802A-5A7D-4D5B-95C7-A965146B8AA7}" presName="Name8" presStyleCnt="0"/>
      <dgm:spPr/>
    </dgm:pt>
    <dgm:pt modelId="{B3DAAAFC-A391-4D79-B3E8-14024DE4A04C}" type="pres">
      <dgm:prSet presAssocID="{AE84802A-5A7D-4D5B-95C7-A965146B8AA7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871BC20-493B-4971-95E9-41A10751CC49}" type="pres">
      <dgm:prSet presAssocID="{AE84802A-5A7D-4D5B-95C7-A965146B8AA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8785B8-2751-476E-8FB5-8A7F728E7DD6}" type="pres">
      <dgm:prSet presAssocID="{D02478E5-116A-4BD7-8B4C-4AED4C40377B}" presName="Name8" presStyleCnt="0"/>
      <dgm:spPr/>
    </dgm:pt>
    <dgm:pt modelId="{BEB68DBA-B988-4D3C-8B56-21B72DD03EE5}" type="pres">
      <dgm:prSet presAssocID="{D02478E5-116A-4BD7-8B4C-4AED4C40377B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02B74B-C41A-4A12-BED2-8D44FC7C9DB6}" type="pres">
      <dgm:prSet presAssocID="{D02478E5-116A-4BD7-8B4C-4AED4C40377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568D8CE-E61E-4B84-BA85-65DED483567D}" type="pres">
      <dgm:prSet presAssocID="{E365D451-BA87-46E2-9A8C-978161E6C498}" presName="Name8" presStyleCnt="0"/>
      <dgm:spPr/>
    </dgm:pt>
    <dgm:pt modelId="{8ADB0155-9B74-4B62-B255-CFA76FBD8D2C}" type="pres">
      <dgm:prSet presAssocID="{E365D451-BA87-46E2-9A8C-978161E6C498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D7FEB14-084B-4AED-8119-9CA9B2A86C44}" type="pres">
      <dgm:prSet presAssocID="{E365D451-BA87-46E2-9A8C-978161E6C49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6D2B81B-E978-4E78-A286-DCC79101F251}" type="pres">
      <dgm:prSet presAssocID="{7563F713-B13D-417A-B1D9-D94710A414D9}" presName="Name8" presStyleCnt="0"/>
      <dgm:spPr/>
    </dgm:pt>
    <dgm:pt modelId="{22D71F8E-E561-4EBC-A1A0-EEC4F62566C0}" type="pres">
      <dgm:prSet presAssocID="{7563F713-B13D-417A-B1D9-D94710A414D9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3D3F27B-3FDF-498E-8A22-9F6FEFB7072A}" type="pres">
      <dgm:prSet presAssocID="{7563F713-B13D-417A-B1D9-D94710A414D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7D5E783-68B2-451E-A6AD-61851C5AD772}" srcId="{BABD3388-B608-4025-8102-9A20344E577E}" destId="{0C8BDF88-3F6F-42D5-AA3C-7F89D87C3416}" srcOrd="0" destOrd="0" parTransId="{52ABD14A-1866-4D03-AC6C-B05094810C9D}" sibTransId="{36502ED3-2E4D-42F2-B85B-CA20CFCDF1EC}"/>
    <dgm:cxn modelId="{5ACA4DE0-6058-4717-B595-417FB0DB3887}" srcId="{BABD3388-B608-4025-8102-9A20344E577E}" destId="{E365D451-BA87-46E2-9A8C-978161E6C498}" srcOrd="3" destOrd="0" parTransId="{7CF300D2-17CF-4589-9BFD-BE51B18CF566}" sibTransId="{BA553138-DE04-48B4-A594-D296C541C165}"/>
    <dgm:cxn modelId="{9ED34AC4-AD20-49F5-9C05-B548A6D1DEAB}" type="presOf" srcId="{D02478E5-116A-4BD7-8B4C-4AED4C40377B}" destId="{BEB68DBA-B988-4D3C-8B56-21B72DD03EE5}" srcOrd="0" destOrd="0" presId="urn:microsoft.com/office/officeart/2005/8/layout/pyramid1"/>
    <dgm:cxn modelId="{5FB47D16-3B45-4813-9BEB-EDCD45313F34}" type="presOf" srcId="{7563F713-B13D-417A-B1D9-D94710A414D9}" destId="{22D71F8E-E561-4EBC-A1A0-EEC4F62566C0}" srcOrd="0" destOrd="0" presId="urn:microsoft.com/office/officeart/2005/8/layout/pyramid1"/>
    <dgm:cxn modelId="{21058F08-073B-4048-8D14-AF361CDFB5DA}" type="presOf" srcId="{AE84802A-5A7D-4D5B-95C7-A965146B8AA7}" destId="{0871BC20-493B-4971-95E9-41A10751CC49}" srcOrd="1" destOrd="0" presId="urn:microsoft.com/office/officeart/2005/8/layout/pyramid1"/>
    <dgm:cxn modelId="{870F14A5-5051-4D2A-810B-484057833D09}" type="presOf" srcId="{E365D451-BA87-46E2-9A8C-978161E6C498}" destId="{8D7FEB14-084B-4AED-8119-9CA9B2A86C44}" srcOrd="1" destOrd="0" presId="urn:microsoft.com/office/officeart/2005/8/layout/pyramid1"/>
    <dgm:cxn modelId="{4188911F-7126-4371-A375-00D5C476D1AB}" type="presOf" srcId="{0C8BDF88-3F6F-42D5-AA3C-7F89D87C3416}" destId="{24060040-F92C-4B17-AFE7-47555C941C9F}" srcOrd="1" destOrd="0" presId="urn:microsoft.com/office/officeart/2005/8/layout/pyramid1"/>
    <dgm:cxn modelId="{BB15DA2A-4756-4478-97B5-C017762BC640}" type="presOf" srcId="{0C8BDF88-3F6F-42D5-AA3C-7F89D87C3416}" destId="{708B7644-B2EF-4C13-B027-653714AE09A1}" srcOrd="0" destOrd="0" presId="urn:microsoft.com/office/officeart/2005/8/layout/pyramid1"/>
    <dgm:cxn modelId="{3A126229-E7E9-400F-ADD0-8FA9B922E36B}" type="presOf" srcId="{AE84802A-5A7D-4D5B-95C7-A965146B8AA7}" destId="{B3DAAAFC-A391-4D79-B3E8-14024DE4A04C}" srcOrd="0" destOrd="0" presId="urn:microsoft.com/office/officeart/2005/8/layout/pyramid1"/>
    <dgm:cxn modelId="{196B433A-03E3-473E-B2AD-82C960CBE680}" type="presOf" srcId="{E365D451-BA87-46E2-9A8C-978161E6C498}" destId="{8ADB0155-9B74-4B62-B255-CFA76FBD8D2C}" srcOrd="0" destOrd="0" presId="urn:microsoft.com/office/officeart/2005/8/layout/pyramid1"/>
    <dgm:cxn modelId="{33FFDE43-0866-4772-A60C-165A384F73F6}" srcId="{BABD3388-B608-4025-8102-9A20344E577E}" destId="{D02478E5-116A-4BD7-8B4C-4AED4C40377B}" srcOrd="2" destOrd="0" parTransId="{68814D7A-4A17-4518-BB44-46929E1CDAC7}" sibTransId="{07F15726-632F-4897-B7FE-132091F6B237}"/>
    <dgm:cxn modelId="{D3625F2F-6F77-43C8-A289-6AEC645154BF}" srcId="{BABD3388-B608-4025-8102-9A20344E577E}" destId="{7563F713-B13D-417A-B1D9-D94710A414D9}" srcOrd="4" destOrd="0" parTransId="{C844A360-5B2D-41D3-9D5A-7CA9DCE9206F}" sibTransId="{43394F66-EAA5-4575-900E-5CDF7B7D5C3D}"/>
    <dgm:cxn modelId="{7048833B-BB50-4DD9-8202-D6C412852C97}" srcId="{BABD3388-B608-4025-8102-9A20344E577E}" destId="{AE84802A-5A7D-4D5B-95C7-A965146B8AA7}" srcOrd="1" destOrd="0" parTransId="{EBC1AFE4-AB2F-4E8F-B3C9-E06892A9561C}" sibTransId="{7480E91F-3EA7-4291-BDA9-A9FFF187194B}"/>
    <dgm:cxn modelId="{739C6B61-7929-4F62-B2B3-A4C64F737E8B}" type="presOf" srcId="{BABD3388-B608-4025-8102-9A20344E577E}" destId="{9AE904AC-4F33-424E-B9FE-99B1A0B07F93}" srcOrd="0" destOrd="0" presId="urn:microsoft.com/office/officeart/2005/8/layout/pyramid1"/>
    <dgm:cxn modelId="{D0C99489-3812-4A06-97C4-B123D622ACD2}" type="presOf" srcId="{7563F713-B13D-417A-B1D9-D94710A414D9}" destId="{83D3F27B-3FDF-498E-8A22-9F6FEFB7072A}" srcOrd="1" destOrd="0" presId="urn:microsoft.com/office/officeart/2005/8/layout/pyramid1"/>
    <dgm:cxn modelId="{8AB5F881-18B1-4DB9-AA37-DFEA838C279A}" type="presOf" srcId="{D02478E5-116A-4BD7-8B4C-4AED4C40377B}" destId="{E702B74B-C41A-4A12-BED2-8D44FC7C9DB6}" srcOrd="1" destOrd="0" presId="urn:microsoft.com/office/officeart/2005/8/layout/pyramid1"/>
    <dgm:cxn modelId="{9B5983C1-AC46-4F57-B808-7B0486E12AB3}" type="presParOf" srcId="{9AE904AC-4F33-424E-B9FE-99B1A0B07F93}" destId="{FCFB585D-48D9-406D-8816-07C5D106707C}" srcOrd="0" destOrd="0" presId="urn:microsoft.com/office/officeart/2005/8/layout/pyramid1"/>
    <dgm:cxn modelId="{194746D6-D1F9-4578-B91D-2EBC66470E5E}" type="presParOf" srcId="{FCFB585D-48D9-406D-8816-07C5D106707C}" destId="{708B7644-B2EF-4C13-B027-653714AE09A1}" srcOrd="0" destOrd="0" presId="urn:microsoft.com/office/officeart/2005/8/layout/pyramid1"/>
    <dgm:cxn modelId="{E30D8B7A-B650-4A8D-8766-255FDA04A4C3}" type="presParOf" srcId="{FCFB585D-48D9-406D-8816-07C5D106707C}" destId="{24060040-F92C-4B17-AFE7-47555C941C9F}" srcOrd="1" destOrd="0" presId="urn:microsoft.com/office/officeart/2005/8/layout/pyramid1"/>
    <dgm:cxn modelId="{5FA4C90F-3BED-4E62-B284-8A18F60F80D4}" type="presParOf" srcId="{9AE904AC-4F33-424E-B9FE-99B1A0B07F93}" destId="{B1A73940-30BA-4FC8-B26F-B8088B8C7AD0}" srcOrd="1" destOrd="0" presId="urn:microsoft.com/office/officeart/2005/8/layout/pyramid1"/>
    <dgm:cxn modelId="{94617101-73F2-4B88-8262-D86B647EF792}" type="presParOf" srcId="{B1A73940-30BA-4FC8-B26F-B8088B8C7AD0}" destId="{B3DAAAFC-A391-4D79-B3E8-14024DE4A04C}" srcOrd="0" destOrd="0" presId="urn:microsoft.com/office/officeart/2005/8/layout/pyramid1"/>
    <dgm:cxn modelId="{4BA253FA-9D65-4C24-B6B7-94BFC06EBB46}" type="presParOf" srcId="{B1A73940-30BA-4FC8-B26F-B8088B8C7AD0}" destId="{0871BC20-493B-4971-95E9-41A10751CC49}" srcOrd="1" destOrd="0" presId="urn:microsoft.com/office/officeart/2005/8/layout/pyramid1"/>
    <dgm:cxn modelId="{4C7398C5-986D-4725-B73E-8724A10F6DEB}" type="presParOf" srcId="{9AE904AC-4F33-424E-B9FE-99B1A0B07F93}" destId="{A08785B8-2751-476E-8FB5-8A7F728E7DD6}" srcOrd="2" destOrd="0" presId="urn:microsoft.com/office/officeart/2005/8/layout/pyramid1"/>
    <dgm:cxn modelId="{8D90AF89-74A4-4703-B715-57DFF493A95A}" type="presParOf" srcId="{A08785B8-2751-476E-8FB5-8A7F728E7DD6}" destId="{BEB68DBA-B988-4D3C-8B56-21B72DD03EE5}" srcOrd="0" destOrd="0" presId="urn:microsoft.com/office/officeart/2005/8/layout/pyramid1"/>
    <dgm:cxn modelId="{2B24EC0E-2181-4EC9-BD30-95358A19CAFF}" type="presParOf" srcId="{A08785B8-2751-476E-8FB5-8A7F728E7DD6}" destId="{E702B74B-C41A-4A12-BED2-8D44FC7C9DB6}" srcOrd="1" destOrd="0" presId="urn:microsoft.com/office/officeart/2005/8/layout/pyramid1"/>
    <dgm:cxn modelId="{B1959576-2B2F-40AD-B747-8A2DCBD6D3A7}" type="presParOf" srcId="{9AE904AC-4F33-424E-B9FE-99B1A0B07F93}" destId="{9568D8CE-E61E-4B84-BA85-65DED483567D}" srcOrd="3" destOrd="0" presId="urn:microsoft.com/office/officeart/2005/8/layout/pyramid1"/>
    <dgm:cxn modelId="{F08B98A4-BD7E-4FEF-B1CE-C9B6E92AB13B}" type="presParOf" srcId="{9568D8CE-E61E-4B84-BA85-65DED483567D}" destId="{8ADB0155-9B74-4B62-B255-CFA76FBD8D2C}" srcOrd="0" destOrd="0" presId="urn:microsoft.com/office/officeart/2005/8/layout/pyramid1"/>
    <dgm:cxn modelId="{5C05F310-6D98-4B90-966D-90CEE24A8976}" type="presParOf" srcId="{9568D8CE-E61E-4B84-BA85-65DED483567D}" destId="{8D7FEB14-084B-4AED-8119-9CA9B2A86C44}" srcOrd="1" destOrd="0" presId="urn:microsoft.com/office/officeart/2005/8/layout/pyramid1"/>
    <dgm:cxn modelId="{32B1313D-14B1-4429-B4EB-B86FACE1239F}" type="presParOf" srcId="{9AE904AC-4F33-424E-B9FE-99B1A0B07F93}" destId="{A6D2B81B-E978-4E78-A286-DCC79101F251}" srcOrd="4" destOrd="0" presId="urn:microsoft.com/office/officeart/2005/8/layout/pyramid1"/>
    <dgm:cxn modelId="{E5331D7E-C833-49B4-A51F-8628A2729594}" type="presParOf" srcId="{A6D2B81B-E978-4E78-A286-DCC79101F251}" destId="{22D71F8E-E561-4EBC-A1A0-EEC4F62566C0}" srcOrd="0" destOrd="0" presId="urn:microsoft.com/office/officeart/2005/8/layout/pyramid1"/>
    <dgm:cxn modelId="{6942E5B8-A130-4412-A61A-E2471EF26F3E}" type="presParOf" srcId="{A6D2B81B-E978-4E78-A286-DCC79101F251}" destId="{83D3F27B-3FDF-498E-8A22-9F6FEFB7072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AC40-7044-4928-AB97-FE3FD5A904EB}" type="datetimeFigureOut">
              <a:rPr lang="es-MX" smtClean="0"/>
              <a:pPr/>
              <a:t>26/06/2013</a:t>
            </a:fld>
            <a:endParaRPr lang="es-MX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5AA503-742E-499D-A766-C5978034F872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AC40-7044-4928-AB97-FE3FD5A904EB}" type="datetimeFigureOut">
              <a:rPr lang="es-MX" smtClean="0"/>
              <a:pPr/>
              <a:t>26/06/2013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A503-742E-499D-A766-C5978034F87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AC40-7044-4928-AB97-FE3FD5A904EB}" type="datetimeFigureOut">
              <a:rPr lang="es-MX" smtClean="0"/>
              <a:pPr/>
              <a:t>26/06/2013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A503-742E-499D-A766-C5978034F87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0D6AC40-7044-4928-AB97-FE3FD5A904EB}" type="datetimeFigureOut">
              <a:rPr lang="es-MX" smtClean="0"/>
              <a:pPr/>
              <a:t>26/06/2013</a:t>
            </a:fld>
            <a:endParaRPr lang="es-MX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65AA503-742E-499D-A766-C5978034F872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AC40-7044-4928-AB97-FE3FD5A904EB}" type="datetimeFigureOut">
              <a:rPr lang="es-MX" smtClean="0"/>
              <a:pPr/>
              <a:t>26/06/2013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A503-742E-499D-A766-C5978034F872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AC40-7044-4928-AB97-FE3FD5A904EB}" type="datetimeFigureOut">
              <a:rPr lang="es-MX" smtClean="0"/>
              <a:pPr/>
              <a:t>26/06/2013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A503-742E-499D-A766-C5978034F872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A503-742E-499D-A766-C5978034F872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AC40-7044-4928-AB97-FE3FD5A904EB}" type="datetimeFigureOut">
              <a:rPr lang="es-MX" smtClean="0"/>
              <a:pPr/>
              <a:t>26/06/2013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AC40-7044-4928-AB97-FE3FD5A904EB}" type="datetimeFigureOut">
              <a:rPr lang="es-MX" smtClean="0"/>
              <a:pPr/>
              <a:t>26/06/2013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A503-742E-499D-A766-C5978034F872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AC40-7044-4928-AB97-FE3FD5A904EB}" type="datetimeFigureOut">
              <a:rPr lang="es-MX" smtClean="0"/>
              <a:pPr/>
              <a:t>26/06/2013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A503-742E-499D-A766-C5978034F87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0D6AC40-7044-4928-AB97-FE3FD5A904EB}" type="datetimeFigureOut">
              <a:rPr lang="es-MX" smtClean="0"/>
              <a:pPr/>
              <a:t>26/06/2013</a:t>
            </a:fld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65AA503-742E-499D-A766-C5978034F872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AC40-7044-4928-AB97-FE3FD5A904EB}" type="datetimeFigureOut">
              <a:rPr lang="es-MX" smtClean="0"/>
              <a:pPr/>
              <a:t>26/06/2013</a:t>
            </a:fld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5AA503-742E-499D-A766-C5978034F872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0D6AC40-7044-4928-AB97-FE3FD5A904EB}" type="datetimeFigureOut">
              <a:rPr lang="es-MX" smtClean="0"/>
              <a:pPr/>
              <a:t>26/06/2013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65AA503-742E-499D-A766-C5978034F872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0" y="836712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Análisis comparativo </a:t>
            </a:r>
          </a:p>
          <a:p>
            <a:pPr algn="ctr"/>
            <a:r>
              <a:rPr lang="es-MX" sz="4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los marcos regulatorios de los Consejos de Desarrollo </a:t>
            </a:r>
          </a:p>
          <a:p>
            <a:pPr algn="ctr"/>
            <a:r>
              <a:rPr lang="es-MX" sz="4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instancias de participación y gestión del territorio, </a:t>
            </a:r>
          </a:p>
          <a:p>
            <a:pPr algn="ctr"/>
            <a:r>
              <a:rPr lang="es-MX" sz="4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el marco de la planificación </a:t>
            </a:r>
            <a:br>
              <a:rPr lang="es-MX" sz="4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sz="4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Honduras y Guatemala </a:t>
            </a:r>
            <a:endParaRPr lang="es-MX" sz="4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0 Imagen" descr="logo_eurosocial_rgb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5589240"/>
            <a:ext cx="2915816" cy="1268760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Conexión entre niveles del Sistema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Similitudes</a:t>
            </a:r>
          </a:p>
          <a:p>
            <a:pPr>
              <a:buNone/>
            </a:pP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Hay representación de cada Consejo Regional en el Consejo Nacional 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50733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Diferencias</a:t>
            </a:r>
          </a:p>
          <a:p>
            <a:pPr>
              <a:buNone/>
            </a:pP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G: hay representación de cada sector en cada nivel. H: La representación es territorial, no sectorial.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G: las obras priorizadas salen del nivel comunitario y pasan por cada nivel hasta el nacional. H: la priorización se hace en el Consejo Regional y de éste pasa al Nacional.  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Integración del Sistema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2816"/>
            <a:ext cx="4059936" cy="508518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Similitudes</a:t>
            </a:r>
          </a:p>
          <a:p>
            <a:pPr>
              <a:buNone/>
            </a:pP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Existe representación del sector público, de la sociedad civil organizada, del Presidente de la República, de los gobiernos municipales.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2816"/>
            <a:ext cx="4059936" cy="43924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Diferencias</a:t>
            </a:r>
          </a:p>
          <a:p>
            <a:pPr>
              <a:buNone/>
            </a:pP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G: representación de sector económico, instituciones públicas, mujeres, universidades y pueblos indígenas es permanente. H: “un representante de cada gremio del tema a tratar” </a:t>
            </a: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G: representación de los partidos políticos. 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Participación Ciudadana  en el Sistema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Similitudes</a:t>
            </a:r>
          </a:p>
          <a:p>
            <a:pPr>
              <a:buNone/>
            </a:pP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Existe participación comunitaria y de organizaciones no gubernamentales. 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533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Diferencias</a:t>
            </a:r>
          </a:p>
          <a:p>
            <a:pPr>
              <a:buNone/>
            </a:pP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G: principal mecanismo de participación ciudadana. H: medio complementario.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G: explícitamente incluidos los pueblos indígenas, mujeres y jóvenes. H: se asume dentro de los gremios relacionados con los temas a tratar.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Participación del sector privado (empresarial) en el Sistema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Similitudes</a:t>
            </a:r>
          </a:p>
          <a:p>
            <a:pPr>
              <a:buNone/>
            </a:pP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Existe participación de los principales representantes del sector económico y productivo por la parte patronal en el Sistema.</a:t>
            </a: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H: Consejo Nacional de Competitividad e Innovación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Diferencias</a:t>
            </a:r>
          </a:p>
          <a:p>
            <a:pPr>
              <a:buNone/>
            </a:pP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G: incluye la participación del sector empresarial desde la base. H: recoge esta participación en el nivel más alto. 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H: no se incorpora a las organizaciones de trabajadores.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Coordinación/Dirección del Sistema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Similitudes</a:t>
            </a:r>
          </a:p>
          <a:p>
            <a:pPr>
              <a:buNone/>
            </a:pP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Existe un órgano de coordinación 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Cuenta con: Presidente o coordinador, secretario y la unidad técnica 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Diferencias</a:t>
            </a:r>
          </a:p>
          <a:p>
            <a:pPr>
              <a:buNone/>
            </a:pP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G: existe la figura del Director Ejecutivo como el brazo operativo del CODEDE. 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H: estructura más amplia: subcoordinador, tesorero, fiscales y vocalías.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Financiamiento del Sistema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Similitudes</a:t>
            </a:r>
          </a:p>
          <a:p>
            <a:pPr>
              <a:buNone/>
            </a:pP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programas y proyectos deben incluirse en el presupuesto nacional 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Diferencias</a:t>
            </a:r>
          </a:p>
          <a:p>
            <a:pPr>
              <a:buNone/>
            </a:pP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G: hay dos fuentes directas de fondos (certeza. H:  no existe una fuente específica, depende de la priorización </a:t>
            </a:r>
            <a:r>
              <a:rPr lang="es-E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CdPdN.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H: e establece legalmente un sistema de </a:t>
            </a:r>
            <a:r>
              <a:rPr lang="es-E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geo-referenciación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Periodicidad de las reuniones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s-MX" b="1" dirty="0" smtClean="0"/>
              <a:t>Guatemala</a:t>
            </a:r>
          </a:p>
          <a:p>
            <a:pPr>
              <a:buNone/>
            </a:pPr>
            <a:endParaRPr lang="es-MX" b="1" dirty="0" smtClean="0"/>
          </a:p>
          <a:p>
            <a:r>
              <a:rPr lang="es-MX" dirty="0" smtClean="0"/>
              <a:t>CONADUR(4 al año)</a:t>
            </a:r>
          </a:p>
          <a:p>
            <a:r>
              <a:rPr lang="es-MX" dirty="0" smtClean="0"/>
              <a:t>COREDUR (6 al año)</a:t>
            </a:r>
          </a:p>
          <a:p>
            <a:r>
              <a:rPr lang="es-MX" dirty="0" smtClean="0"/>
              <a:t>CODEDE (1 al mes)</a:t>
            </a:r>
          </a:p>
          <a:p>
            <a:r>
              <a:rPr lang="es-MX" dirty="0" smtClean="0"/>
              <a:t>COMUDE (1 al mes)</a:t>
            </a:r>
          </a:p>
          <a:p>
            <a:r>
              <a:rPr lang="es-MX" dirty="0" smtClean="0"/>
              <a:t>COCODE (1 al mes o cuantas veces sea necesario según la costumbre) 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MX" b="1" dirty="0" smtClean="0"/>
              <a:t>Honduras</a:t>
            </a:r>
          </a:p>
          <a:p>
            <a:endParaRPr lang="es-MX" b="1" dirty="0" smtClean="0"/>
          </a:p>
          <a:p>
            <a:r>
              <a:rPr lang="es-MX" dirty="0" smtClean="0"/>
              <a:t>Consejo del Plan de Nación (cada 3 meses)</a:t>
            </a:r>
          </a:p>
          <a:p>
            <a:r>
              <a:rPr lang="es-MX" dirty="0" smtClean="0"/>
              <a:t>Consejos Regionales  (JD el último viernes de cada mes)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s-ES" dirty="0" smtClean="0"/>
              <a:t>Carencia de equipos profesionales especializados, la mayoría de los cuadros son nombrados por favoritismos políticos;  </a:t>
            </a:r>
            <a:endParaRPr lang="es-MX" dirty="0" smtClean="0"/>
          </a:p>
          <a:p>
            <a:endParaRPr lang="es-MX" dirty="0" smtClean="0"/>
          </a:p>
          <a:p>
            <a:pPr lvl="0"/>
            <a:r>
              <a:rPr lang="es-ES" dirty="0" smtClean="0"/>
              <a:t>El financiamiento ha implicado que las agendas de las reuniones se enfoquen principalmente en la decisión sobre su inversión y se desatienda la planificación, desde un punto de vista estratégico, así como la búsqueda de soluciones a los problemas que afectan a los territorios;</a:t>
            </a:r>
            <a:endParaRPr lang="es-MX" dirty="0" smtClean="0"/>
          </a:p>
          <a:p>
            <a:pPr>
              <a:buNone/>
            </a:pPr>
            <a:r>
              <a:rPr lang="es-ES" dirty="0" smtClean="0"/>
              <a:t> </a:t>
            </a:r>
          </a:p>
          <a:p>
            <a:r>
              <a:rPr lang="es-ES" dirty="0" smtClean="0"/>
              <a:t>El financiamiento a las obras priorizadas en el CODEDE hace que los dos niveles superiores (COREDUR y CONADUR) pierdan importancia, lo que produce desconexión práctica de la discusión sobre la planificación del desarrollo en el nivel nacional; </a:t>
            </a:r>
            <a:endParaRPr lang="es-MX" dirty="0" smtClean="0"/>
          </a:p>
          <a:p>
            <a:endParaRPr lang="es-MX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Debilidades del Sistema en Guate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29336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s-ES" dirty="0" smtClean="0"/>
              <a:t>Existe la posibilidad que el Congreso de la República, en ejercicio de su potestad de aprobación del Presupuesto Nacional, omita la priorización de necesidades articulada desde el Sistema y remitida al Legislativo por la SEGEPLAN; </a:t>
            </a:r>
            <a:endParaRPr lang="es-MX" dirty="0" smtClean="0"/>
          </a:p>
          <a:p>
            <a:pPr>
              <a:buNone/>
            </a:pPr>
            <a:r>
              <a:rPr lang="es-ES" dirty="0" smtClean="0"/>
              <a:t> </a:t>
            </a:r>
            <a:endParaRPr lang="es-MX" dirty="0" smtClean="0"/>
          </a:p>
          <a:p>
            <a:pPr lvl="0"/>
            <a:r>
              <a:rPr lang="es-ES" dirty="0" smtClean="0"/>
              <a:t>A pesar que el espíritu del establecimiento de un Consejo Asesor Indígena fue el reconocimiento e interlocución directa con las autoridades ancestrales indígenas, no es común ver la existencia de dicho órgano en los diferentes niveles del Sistema;</a:t>
            </a:r>
            <a:endParaRPr lang="es-MX" dirty="0" smtClean="0"/>
          </a:p>
          <a:p>
            <a:pPr>
              <a:buNone/>
            </a:pPr>
            <a:r>
              <a:rPr lang="es-ES" dirty="0" smtClean="0"/>
              <a:t> </a:t>
            </a:r>
            <a:endParaRPr lang="es-MX" dirty="0" smtClean="0"/>
          </a:p>
          <a:p>
            <a:pPr lvl="0"/>
            <a:r>
              <a:rPr lang="es-ES" dirty="0" smtClean="0"/>
              <a:t>La persistencia de una cultura de ideas y prácticas machistas, autoritarias y verticalistas, también desde el punto de vista </a:t>
            </a:r>
            <a:r>
              <a:rPr lang="es-ES" dirty="0" err="1" smtClean="0"/>
              <a:t>intergeneracional</a:t>
            </a:r>
            <a:r>
              <a:rPr lang="es-ES" dirty="0" smtClean="0"/>
              <a:t>, repercute en la baja participación de las mujeres y los jóvenes en el Sistema; </a:t>
            </a:r>
            <a:endParaRPr lang="es-MX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Debilidades del Sistema en Guate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Falta de </a:t>
            </a:r>
            <a:r>
              <a:rPr lang="es-ES" dirty="0" err="1" smtClean="0"/>
              <a:t>vinculancia</a:t>
            </a:r>
            <a:r>
              <a:rPr lang="es-ES" dirty="0" smtClean="0"/>
              <a:t> de las propuestas provenientes del nivel comunitario, para ser tomadas como referentes obligados en la planificación, ejecución y fiscalización del desarrollo en los niveles superiores;</a:t>
            </a:r>
            <a:endParaRPr lang="es-MX" dirty="0" smtClean="0"/>
          </a:p>
          <a:p>
            <a:pPr>
              <a:buNone/>
            </a:pPr>
            <a:r>
              <a:rPr lang="es-ES" dirty="0" smtClean="0"/>
              <a:t> </a:t>
            </a:r>
            <a:endParaRPr lang="es-MX" dirty="0" smtClean="0"/>
          </a:p>
          <a:p>
            <a:r>
              <a:rPr lang="es-ES" dirty="0" smtClean="0"/>
              <a:t>Falta de asignación de recursos para el funcionamiento de los niveles comunitario y municipal, que son los básicos del sistema de consejos de desarrollo.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Debilidades en el Sistema de Guate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Legislación comparada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785320"/>
          </a:xfrm>
        </p:spPr>
        <p:txBody>
          <a:bodyPr>
            <a:normAutofit lnSpcReduction="10000"/>
          </a:bodyPr>
          <a:lstStyle/>
          <a:p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Guatemala</a:t>
            </a:r>
          </a:p>
          <a:p>
            <a:endParaRPr lang="es-MX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Constitución Política;</a:t>
            </a: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Ley de los Consejos; </a:t>
            </a: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Reglamento de la Ley de los Consejos; </a:t>
            </a: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Código Municipal; </a:t>
            </a: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Ley General de Descentralización ;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5001344"/>
          </a:xfrm>
        </p:spPr>
        <p:txBody>
          <a:bodyPr>
            <a:normAutofit lnSpcReduction="10000"/>
          </a:bodyPr>
          <a:lstStyle/>
          <a:p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Honduras</a:t>
            </a:r>
          </a:p>
          <a:p>
            <a:endParaRPr lang="es-MX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Constitución Política;</a:t>
            </a: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Ley para el Establecimiento de una Visión de País y la Adopción de un Plan de Nación para Honduras;</a:t>
            </a: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Reglamento General de los Consejos Regionales de Desarrollo; </a:t>
            </a: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Ley de Ordenamiento Territorial 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 el principal espacio de participación ciudadana en la toma de decisiones para la planificación y el desarrollo de los territorios; 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lograr la coordinación de la gestión pública, es necesario que las instituciones públicas tengan: 1) una participación activa en las reuniones 2) capacidad para vincular su actuar a la planificación del desarrollo;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financiamiento directo al sistema en el nivel departamental ha permitido reducir los desequilibrios de la inversión pública a nivel nacional; 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Lecciones aprendidas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evitar distorsiones en la planificación y la inversión, debe limitarse al máximo la participación de actores con intereses político-partidarios en el Sistema de Consejos,. 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excesiva periodicidad de reuniones de los COCODE, COMUDE y CODEDE debilita la participación de los representantes comunitarios y de las instituciones públicas.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mejor forma de garantizar una participación activa es que cada una de las reuniones tenga una agenda con temas sustantivos (importantes) y que los acuerdos alcanzados se institucionalicen en los diferentes niveles a través de políticas  o acciones concretas y palpables; 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Lecciones aprendidas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Deben existir reglas claras y equitativas  sobre la forma en que se distribuirán los fondos entre los CODEDE y sobre cómo éstos los distribuirán entre las municipalidades; 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Gobiernos Municipales pueden aprovechar el Sistema para lograr mayor desarrollo en sus territorios y tener más legitimidad en su actuar;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indispensable que el Sistema sea manejado en forma técnica y no por intereses político partidarios o como un medio de enriquecimiento personal; 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Lecciones aprendidas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Reducir la periodicidad obligatoria de las reuniones de COCODE, COMUDE Y CODEDE;</a:t>
            </a:r>
          </a:p>
          <a:p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Establecer mecanismos de restricción de la intervención arbitraria en las decisiones y la disposición de los recursos; </a:t>
            </a:r>
          </a:p>
          <a:p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Establecer mecanismos sancionatorios para los representantes de entidades públicas que no participen activamente;</a:t>
            </a:r>
          </a:p>
          <a:p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Establecer reglas claras y equitativas para la distribución de los fondos entre los CODEDE y entre las municipalidades. 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</a:rPr>
              <a:t>Recomendaciones para Guatemala:</a:t>
            </a:r>
            <a:endParaRPr lang="es-MX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0134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Unificar los mecanismos de participación y planificación para evitar una excesiva carga de reuniones poco sustanciosas, así como la dispersión de la información;</a:t>
            </a:r>
          </a:p>
          <a:p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Complementar el Sistema con mecanismos institucionalizados en el nivel local;</a:t>
            </a:r>
          </a:p>
          <a:p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Incorporar  las voces y la participación de las mujeres, de los pueblos indígenas y de </a:t>
            </a:r>
            <a:r>
              <a:rPr lang="es-E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afrodescendientes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las regiones pertinentes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</a:p>
          <a:p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Establecer una fuente de financiamiento clara, de tal forma que las regiones se sientan responsables de la buena administración de dichos fondos pues de ello dependerá su desarrollo; 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Recomendaciones para Honduras: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179168"/>
          </a:xfrm>
        </p:spPr>
        <p:txBody>
          <a:bodyPr/>
          <a:lstStyle/>
          <a:p>
            <a:pPr lvl="0"/>
            <a:endPara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garantizar la adecuada fiscalización ciudadana es necesaria la formación de los actores civiles sobre sus derechos y obligaciones, así como en los fines y objetivos del sistema.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76400"/>
          </a:xfrm>
        </p:spPr>
        <p:txBody>
          <a:bodyPr>
            <a:normAutofit/>
          </a:bodyPr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Recomendación para </a:t>
            </a:r>
            <a:b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Guatemala y Honduras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457200" y="4293096"/>
            <a:ext cx="8305800" cy="1728192"/>
          </a:xfrm>
        </p:spPr>
        <p:txBody>
          <a:bodyPr/>
          <a:lstStyle/>
          <a:p>
            <a:r>
              <a:rPr lang="es-MX" sz="36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Fernando Espina Bances </a:t>
            </a:r>
          </a:p>
          <a:p>
            <a:r>
              <a:rPr lang="es-MX" sz="36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fespinab@gmail.com</a:t>
            </a:r>
            <a:endParaRPr lang="es-MX" sz="3600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457200" y="836712"/>
            <a:ext cx="8305800" cy="1800200"/>
          </a:xfrm>
        </p:spPr>
        <p:txBody>
          <a:bodyPr/>
          <a:lstStyle/>
          <a:p>
            <a:r>
              <a:rPr lang="es-MX" sz="8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Muchas gracias </a:t>
            </a:r>
            <a:endParaRPr lang="es-MX" sz="80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0 Imagen" descr="logo_eurosocial_rgb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0"/>
            <a:ext cx="3203848" cy="1556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Objeto u objetivos de la Ley 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s-MX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Guatemala</a:t>
            </a:r>
          </a:p>
          <a:p>
            <a:endParaRPr lang="es-MX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Establecer el Sistema de Consejos de Desarrollo  (con funciones permanentes)</a:t>
            </a:r>
          </a:p>
          <a:p>
            <a:endParaRPr lang="es-MX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s-MX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Honduras</a:t>
            </a:r>
          </a:p>
          <a:p>
            <a:endParaRPr lang="es-MX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Establecer una visión de país  para el año 2038 y un Plan de Nación al año 2022</a:t>
            </a:r>
            <a:endParaRPr lang="es-MX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Objeto u objetivos del Sistema de Consejos de Desarrollo 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2816"/>
            <a:ext cx="3754760" cy="43231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Similitudes</a:t>
            </a:r>
          </a:p>
          <a:p>
            <a:pPr>
              <a:buNone/>
            </a:pPr>
            <a:endParaRPr lang="es-MX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MX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Instancias de participación ciudadana</a:t>
            </a:r>
          </a:p>
          <a:p>
            <a:pPr lvl="0"/>
            <a:r>
              <a:rPr lang="es-MX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Coordinación del proceso de planificación democrática del desarrollo</a:t>
            </a:r>
          </a:p>
          <a:p>
            <a:pPr lvl="0"/>
            <a:r>
              <a:rPr lang="es-MX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Mecanismo de coordinación interinstitucional</a:t>
            </a:r>
          </a:p>
          <a:p>
            <a:r>
              <a:rPr lang="es-MX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Orden y eficiencia en la gestión pública </a:t>
            </a: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11960" y="1695668"/>
            <a:ext cx="4496176" cy="44003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Diferencias</a:t>
            </a:r>
          </a:p>
          <a:p>
            <a:pPr>
              <a:buNone/>
            </a:pPr>
            <a:endParaRPr lang="es-MX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G: principal mecanismo de participación ciudadana. H: se define como un mecanismo complementario a los de la ley de OT.</a:t>
            </a:r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MX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G: hace referencia a la población</a:t>
            </a: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MX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maya, </a:t>
            </a:r>
            <a:r>
              <a:rPr lang="es-MX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xinca</a:t>
            </a:r>
            <a:r>
              <a:rPr lang="es-MX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garífuna y no indígena. H: no se hace mención a pueblos indígenas y </a:t>
            </a:r>
            <a:r>
              <a:rPr lang="es-MX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afrodescendientes</a:t>
            </a:r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H:  Incluye a la Cooperación Internacional como un actor importante.</a:t>
            </a:r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/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Principios</a:t>
            </a:r>
            <a:r>
              <a:rPr lang="es-MX" dirty="0" smtClean="0"/>
              <a:t> </a:t>
            </a:r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 Sistema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49288"/>
            <a:ext cx="3322712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Similitudes</a:t>
            </a:r>
          </a:p>
          <a:p>
            <a:pPr lvl="0"/>
            <a:r>
              <a:rPr lang="es-E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Respeto y promoción de las culturas</a:t>
            </a:r>
            <a:endParaRPr lang="es-MX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Participación ciudadana</a:t>
            </a:r>
            <a:endParaRPr lang="es-MX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Participación </a:t>
            </a:r>
            <a:r>
              <a:rPr lang="es-E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ad-honorem</a:t>
            </a:r>
            <a:endParaRPr lang="es-MX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067944" y="1412776"/>
            <a:ext cx="4640192" cy="48992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Diferencias</a:t>
            </a:r>
          </a:p>
          <a:p>
            <a:pPr lvl="0"/>
            <a:r>
              <a:rPr lang="es-E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H: la lógica territorial atiende al criterio estratégico del agua (cuencas). G: a la división administrativa del país</a:t>
            </a:r>
            <a:endParaRPr lang="es-MX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G: Incluye equidad de género, conservación del ambiente y equidad e igualdad de oportunidades de los pueblos maya, </a:t>
            </a:r>
            <a:r>
              <a:rPr lang="es-E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xinca</a:t>
            </a:r>
            <a:r>
              <a:rPr lang="es-E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garífuna y de la población no indígena, sin discriminación alguna.</a:t>
            </a:r>
            <a:endParaRPr lang="es-MX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Estructura del Sistema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3322712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Similitudes</a:t>
            </a:r>
          </a:p>
          <a:p>
            <a:pPr>
              <a:buNone/>
            </a:pPr>
            <a:endParaRPr lang="es-MX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Existe un nivel nacional y un nivel regional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779912" y="1524000"/>
            <a:ext cx="4928224" cy="50733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Diferencias</a:t>
            </a:r>
          </a:p>
          <a:p>
            <a:pPr>
              <a:buNone/>
            </a:pPr>
            <a:endParaRPr lang="es-MX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G: estructura piramidal, las comunidades en la base y las más altas autoridades en la cima. H: el sistema parte de la región.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H: existen “Mesas Sectoriales” por temas y por niveles. G: Comisiones para temas sectoriales. 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G: Sistema de doble vía. H: Sistema está centralizado en el nivel regional.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Diagrama"/>
          <p:cNvGraphicFramePr/>
          <p:nvPr/>
        </p:nvGraphicFramePr>
        <p:xfrm>
          <a:off x="323528" y="332656"/>
          <a:ext cx="8441432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Flecha derecha"/>
          <p:cNvSpPr/>
          <p:nvPr/>
        </p:nvSpPr>
        <p:spPr>
          <a:xfrm rot="18507309">
            <a:off x="-132411" y="2358069"/>
            <a:ext cx="3969658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Planifica el desarrollo</a:t>
            </a:r>
            <a:endParaRPr lang="es-MX" dirty="0"/>
          </a:p>
        </p:txBody>
      </p:sp>
      <p:sp>
        <p:nvSpPr>
          <p:cNvPr id="9" name="8 Flecha derecha"/>
          <p:cNvSpPr/>
          <p:nvPr/>
        </p:nvSpPr>
        <p:spPr>
          <a:xfrm rot="3267918">
            <a:off x="5129741" y="2399888"/>
            <a:ext cx="3969658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Informa  y rinde cuentas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944" y="548680"/>
            <a:ext cx="8597656" cy="5616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Roles o Funciones del Sistema</a:t>
            </a:r>
            <a:endParaRPr lang="es-MX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Similitudes</a:t>
            </a:r>
          </a:p>
          <a:p>
            <a:pPr>
              <a:buNone/>
            </a:pP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Promueven la descentralización, la participación ciudadana, el análisis y discusión de asuntos de interés sectorial, el seguimiento y evaluación de políticas públicas, la fiscalización ciudadana. 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Diferencias</a:t>
            </a:r>
          </a:p>
          <a:p>
            <a:pPr>
              <a:buNone/>
            </a:pP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H: atiende al Plan de Nación. G: funciones permanentes.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H: presupuesto participativo sectorial. G: se prioriza la inversión pública. 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G: promueve participación activa de la mujer. H: omite el enfoque de género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689</TotalTime>
  <Words>1548</Words>
  <Application>Microsoft Office PowerPoint</Application>
  <PresentationFormat>Presentación en pantalla (4:3)</PresentationFormat>
  <Paragraphs>193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Papel</vt:lpstr>
      <vt:lpstr>Diapositiva 1</vt:lpstr>
      <vt:lpstr>Legislación comparada</vt:lpstr>
      <vt:lpstr>Objeto u objetivos de la Ley </vt:lpstr>
      <vt:lpstr>Objeto u objetivos del Sistema de Consejos de Desarrollo </vt:lpstr>
      <vt:lpstr>Principios del Sistema</vt:lpstr>
      <vt:lpstr>Estructura del Sistema</vt:lpstr>
      <vt:lpstr>Diapositiva 7</vt:lpstr>
      <vt:lpstr>Diapositiva 8</vt:lpstr>
      <vt:lpstr>Roles o Funciones del Sistema</vt:lpstr>
      <vt:lpstr>Conexión entre niveles del Sistema</vt:lpstr>
      <vt:lpstr>Integración del Sistema</vt:lpstr>
      <vt:lpstr>Participación Ciudadana  en el Sistema</vt:lpstr>
      <vt:lpstr>Participación del sector privado (empresarial) en el Sistema</vt:lpstr>
      <vt:lpstr>Coordinación/Dirección del Sistema</vt:lpstr>
      <vt:lpstr>Financiamiento del Sistema</vt:lpstr>
      <vt:lpstr>Periodicidad de las reuniones</vt:lpstr>
      <vt:lpstr>Debilidades del Sistema en Guate</vt:lpstr>
      <vt:lpstr>Debilidades del Sistema en Guate</vt:lpstr>
      <vt:lpstr>Debilidades en el Sistema de Guate</vt:lpstr>
      <vt:lpstr>Lecciones aprendidas</vt:lpstr>
      <vt:lpstr>Lecciones aprendidas</vt:lpstr>
      <vt:lpstr>Lecciones aprendidas</vt:lpstr>
      <vt:lpstr>Recomendaciones para Guatemala:</vt:lpstr>
      <vt:lpstr>Recomendaciones para Honduras:</vt:lpstr>
      <vt:lpstr>Recomendación para  Guatemala y Honduras</vt:lpstr>
      <vt:lpstr>Muchas gracias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Análisis comparativo de los marcos regulatorios de los Consejos de Desarrollo como instancias de participación y gestión del territorio, en el marco de la planificación  en  Honduras y Guatemala</dc:title>
  <dc:creator>Fer Espina</dc:creator>
  <cp:lastModifiedBy>Fer Espina</cp:lastModifiedBy>
  <cp:revision>34</cp:revision>
  <dcterms:created xsi:type="dcterms:W3CDTF">2013-06-25T16:23:30Z</dcterms:created>
  <dcterms:modified xsi:type="dcterms:W3CDTF">2013-06-26T14:22:21Z</dcterms:modified>
</cp:coreProperties>
</file>